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9da671ed45_1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9da671ed45_1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61ac3d640c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61ac3d640c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9da671ed45_1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29da671ed45_1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261ac3d640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261ac3d640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261ac3d640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261ac3d640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61ac3d640c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61ac3d640c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61ac3d640c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61ac3d640c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61ac3d640c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61ac3d640c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61ac3d640c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61ac3d640c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22450"/>
            <a:ext cx="8520600" cy="1009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SzPts val="990"/>
              <a:buNone/>
            </a:pPr>
            <a:r>
              <a:rPr lang="en" sz="3820"/>
              <a:t>Presentation Guidelines and Ideas</a:t>
            </a:r>
            <a:endParaRPr sz="3820"/>
          </a:p>
        </p:txBody>
      </p:sp>
      <p:sp>
        <p:nvSpPr>
          <p:cNvPr id="55" name="Google Shape;55;p13"/>
          <p:cNvSpPr txBox="1"/>
          <p:nvPr/>
        </p:nvSpPr>
        <p:spPr>
          <a:xfrm>
            <a:off x="272700" y="1547000"/>
            <a:ext cx="8598600" cy="3355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800"/>
              </a:spcBef>
              <a:spcAft>
                <a:spcPts val="0"/>
              </a:spcAft>
              <a:buNone/>
            </a:pPr>
            <a:r>
              <a:rPr b="1" lang="en" sz="1000">
                <a:solidFill>
                  <a:schemeClr val="dk1"/>
                </a:solidFill>
              </a:rPr>
              <a:t>Slide Presentation: </a:t>
            </a:r>
            <a:r>
              <a:rPr lang="en" sz="1000">
                <a:solidFill>
                  <a:schemeClr val="dk1"/>
                </a:solidFill>
              </a:rPr>
              <a:t>Each submitted project that makes it through the first round of voting will be given a speaking slot to present their project.</a:t>
            </a:r>
            <a:br>
              <a:rPr lang="en" sz="1000">
                <a:solidFill>
                  <a:schemeClr val="dk1"/>
                </a:solidFill>
              </a:rPr>
            </a:br>
            <a:r>
              <a:rPr lang="en" sz="1000">
                <a:solidFill>
                  <a:schemeClr val="dk1"/>
                </a:solidFill>
              </a:rPr>
              <a:t>	a) Duration of Presentation: About 10 minutes (potentially more depending on the number of projects submitted)</a:t>
            </a:r>
            <a:br>
              <a:rPr lang="en" sz="1000">
                <a:solidFill>
                  <a:schemeClr val="dk1"/>
                </a:solidFill>
              </a:rPr>
            </a:br>
            <a:r>
              <a:rPr lang="en" sz="1000">
                <a:solidFill>
                  <a:schemeClr val="dk1"/>
                </a:solidFill>
              </a:rPr>
              <a:t>	b) The following slides are a suggested project presentation template if you choose to use one. This is especially useful for those starting</a:t>
            </a:r>
            <a:br>
              <a:rPr lang="en" sz="1000">
                <a:solidFill>
                  <a:schemeClr val="dk1"/>
                </a:solidFill>
              </a:rPr>
            </a:br>
            <a:r>
              <a:rPr lang="en" sz="1000">
                <a:solidFill>
                  <a:schemeClr val="dk1"/>
                </a:solidFill>
              </a:rPr>
              <a:t>	from scratch. Participants who already have a more developed deck, remember, you have only around 10 minutes to present your project.</a:t>
            </a:r>
            <a:endParaRPr sz="1000">
              <a:solidFill>
                <a:schemeClr val="dk1"/>
              </a:solidFill>
            </a:endParaRPr>
          </a:p>
          <a:p>
            <a:pPr indent="0" lvl="0" marL="0" rtl="0" algn="l">
              <a:lnSpc>
                <a:spcPct val="115000"/>
              </a:lnSpc>
              <a:spcBef>
                <a:spcPts val="1800"/>
              </a:spcBef>
              <a:spcAft>
                <a:spcPts val="0"/>
              </a:spcAft>
              <a:buNone/>
            </a:pPr>
            <a:r>
              <a:rPr b="1" lang="en" sz="1000">
                <a:solidFill>
                  <a:schemeClr val="dk1"/>
                </a:solidFill>
              </a:rPr>
              <a:t>Poster Board: </a:t>
            </a:r>
            <a:r>
              <a:rPr lang="en" sz="1000">
                <a:solidFill>
                  <a:schemeClr val="dk1"/>
                </a:solidFill>
              </a:rPr>
              <a:t>Each project will be given a space to hang a poster board on the wall. This display should have the most salient and juicy pieces of information about your project, including:</a:t>
            </a:r>
            <a:br>
              <a:rPr lang="en" sz="1000">
                <a:solidFill>
                  <a:schemeClr val="dk1"/>
                </a:solidFill>
              </a:rPr>
            </a:br>
            <a:r>
              <a:rPr lang="en" sz="1000">
                <a:solidFill>
                  <a:schemeClr val="dk1"/>
                </a:solidFill>
              </a:rPr>
              <a:t>	a) Pictures of the land if you have any</a:t>
            </a:r>
            <a:br>
              <a:rPr lang="en" sz="1000">
                <a:solidFill>
                  <a:schemeClr val="dk1"/>
                </a:solidFill>
              </a:rPr>
            </a:br>
            <a:r>
              <a:rPr lang="en" sz="1000">
                <a:solidFill>
                  <a:schemeClr val="dk1"/>
                </a:solidFill>
              </a:rPr>
              <a:t>	b) Short project description and details such as location, acreage etc</a:t>
            </a:r>
            <a:br>
              <a:rPr lang="en" sz="1000">
                <a:solidFill>
                  <a:schemeClr val="dk1"/>
                </a:solidFill>
              </a:rPr>
            </a:br>
            <a:r>
              <a:rPr lang="en" sz="1000">
                <a:solidFill>
                  <a:schemeClr val="dk1"/>
                </a:solidFill>
              </a:rPr>
              <a:t>	c) Important features of the project if there are any (i.e. a new generation of composting toilets, or regenerative agriculture plan)</a:t>
            </a:r>
            <a:br>
              <a:rPr lang="en" sz="1000">
                <a:solidFill>
                  <a:schemeClr val="dk1"/>
                </a:solidFill>
              </a:rPr>
            </a:br>
            <a:r>
              <a:rPr lang="en" sz="1000">
                <a:solidFill>
                  <a:schemeClr val="dk1"/>
                </a:solidFill>
              </a:rPr>
              <a:t>	d) The team</a:t>
            </a:r>
            <a:br>
              <a:rPr lang="en" sz="1000">
                <a:solidFill>
                  <a:schemeClr val="dk1"/>
                </a:solidFill>
              </a:rPr>
            </a:br>
            <a:r>
              <a:rPr lang="en" sz="1000">
                <a:solidFill>
                  <a:schemeClr val="dk1"/>
                </a:solidFill>
              </a:rPr>
              <a:t>This does not have to be a highly produced presentation. A creative arts &amp; craft project is perfectly fine. Poster Boards will be used for attendees to cast votes, so be prepared for dots to be placed on your boards</a:t>
            </a:r>
            <a:endParaRPr sz="1000">
              <a:solidFill>
                <a:schemeClr val="dk1"/>
              </a:solidFill>
            </a:endParaRPr>
          </a:p>
          <a:p>
            <a:pPr indent="0" lvl="0" marL="0" rtl="0" algn="l">
              <a:lnSpc>
                <a:spcPct val="115000"/>
              </a:lnSpc>
              <a:spcBef>
                <a:spcPts val="1800"/>
              </a:spcBef>
              <a:spcAft>
                <a:spcPts val="0"/>
              </a:spcAft>
              <a:buClr>
                <a:schemeClr val="dk1"/>
              </a:buClr>
              <a:buSzPts val="1100"/>
              <a:buFont typeface="Arial"/>
              <a:buNone/>
            </a:pPr>
            <a:r>
              <a:rPr b="1" lang="en" sz="1000">
                <a:solidFill>
                  <a:schemeClr val="dk1"/>
                </a:solidFill>
              </a:rPr>
              <a:t>Project Binder:  </a:t>
            </a:r>
            <a:r>
              <a:rPr lang="en" sz="1000">
                <a:solidFill>
                  <a:schemeClr val="dk1"/>
                </a:solidFill>
              </a:rPr>
              <a:t>Use this binder to present any additional information you wish the attendees to know about your project. It will live close to the poster board for easy perusal. Also make sure you create a space for people to ask questions or make comments.</a:t>
            </a:r>
            <a:endParaRPr sz="1000">
              <a:solidFill>
                <a:schemeClr val="dk1"/>
              </a:solidFill>
            </a:endParaRPr>
          </a:p>
          <a:p>
            <a:pPr indent="0" lvl="0" marL="0" rtl="0" algn="l">
              <a:lnSpc>
                <a:spcPct val="115000"/>
              </a:lnSpc>
              <a:spcBef>
                <a:spcPts val="600"/>
              </a:spcBef>
              <a:spcAft>
                <a:spcPts val="600"/>
              </a:spcAft>
              <a:buClr>
                <a:schemeClr val="dk1"/>
              </a:buClr>
              <a:buSzPts val="1100"/>
              <a:buFont typeface="Arial"/>
              <a:buNone/>
            </a:pPr>
            <a:r>
              <a:rPr lang="en" sz="1000">
                <a:solidFill>
                  <a:schemeClr val="dk1"/>
                </a:solidFill>
              </a:rPr>
              <a:t>Most of all have FUN with this. This is exciting and a great opportunity to practice and learn! </a:t>
            </a:r>
            <a:r>
              <a:rPr lang="en" sz="1000">
                <a:solidFill>
                  <a:schemeClr val="dk1"/>
                </a:solidFill>
              </a:rPr>
              <a:t>Do </a:t>
            </a:r>
            <a:r>
              <a:rPr b="1" lang="en" sz="1000">
                <a:solidFill>
                  <a:schemeClr val="dk1"/>
                </a:solidFill>
              </a:rPr>
              <a:t>NOT</a:t>
            </a:r>
            <a:r>
              <a:rPr lang="en" sz="1000">
                <a:solidFill>
                  <a:schemeClr val="dk1"/>
                </a:solidFill>
              </a:rPr>
              <a:t> include this slide in your submitted presentation.</a:t>
            </a:r>
            <a:endParaRPr sz="400">
              <a:solidFill>
                <a:schemeClr val="dk2"/>
              </a:solidFill>
            </a:endParaRPr>
          </a:p>
        </p:txBody>
      </p:sp>
      <p:pic>
        <p:nvPicPr>
          <p:cNvPr id="56" name="Google Shape;56;p13"/>
          <p:cNvPicPr preferRelativeResize="0"/>
          <p:nvPr/>
        </p:nvPicPr>
        <p:blipFill>
          <a:blip r:embed="rId3">
            <a:alphaModFix/>
          </a:blip>
          <a:stretch>
            <a:fillRect/>
          </a:stretch>
        </p:blipFill>
        <p:spPr>
          <a:xfrm>
            <a:off x="4311325" y="945646"/>
            <a:ext cx="521350" cy="5164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2"/>
          <p:cNvSpPr txBox="1"/>
          <p:nvPr>
            <p:ph type="title"/>
          </p:nvPr>
        </p:nvSpPr>
        <p:spPr>
          <a:xfrm>
            <a:off x="311700" y="826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Conclusion</a:t>
            </a:r>
            <a:endParaRPr b="1"/>
          </a:p>
        </p:txBody>
      </p:sp>
      <p:sp>
        <p:nvSpPr>
          <p:cNvPr id="118" name="Google Shape;118;p22"/>
          <p:cNvSpPr txBox="1"/>
          <p:nvPr>
            <p:ph idx="1" type="body"/>
          </p:nvPr>
        </p:nvSpPr>
        <p:spPr>
          <a:xfrm>
            <a:off x="311700" y="1533475"/>
            <a:ext cx="8520600" cy="3416400"/>
          </a:xfrm>
          <a:prstGeom prst="rect">
            <a:avLst/>
          </a:prstGeom>
        </p:spPr>
        <p:txBody>
          <a:bodyPr anchorCtr="0" anchor="t" bIns="91425" lIns="91425" spcFirstLastPara="1" rIns="91425" wrap="square" tIns="91425">
            <a:normAutofit/>
          </a:bodyPr>
          <a:lstStyle/>
          <a:p>
            <a:pPr indent="-285750" lvl="0" marL="457200" rtl="0" algn="l">
              <a:lnSpc>
                <a:spcPct val="150000"/>
              </a:lnSpc>
              <a:spcBef>
                <a:spcPts val="1800"/>
              </a:spcBef>
              <a:spcAft>
                <a:spcPts val="0"/>
              </a:spcAft>
              <a:buClr>
                <a:schemeClr val="dk1"/>
              </a:buClr>
              <a:buSzPts val="900"/>
              <a:buChar char="●"/>
            </a:pPr>
            <a:r>
              <a:rPr lang="en" sz="1600"/>
              <a:t>Share contact information</a:t>
            </a:r>
            <a:endParaRPr sz="1600"/>
          </a:p>
          <a:p>
            <a:pPr indent="-285750" lvl="0" marL="457200" rtl="0" algn="l">
              <a:lnSpc>
                <a:spcPct val="150000"/>
              </a:lnSpc>
              <a:spcBef>
                <a:spcPts val="0"/>
              </a:spcBef>
              <a:spcAft>
                <a:spcPts val="0"/>
              </a:spcAft>
              <a:buClr>
                <a:schemeClr val="dk1"/>
              </a:buClr>
              <a:buSzPts val="900"/>
              <a:buChar char="●"/>
            </a:pPr>
            <a:r>
              <a:rPr lang="en" sz="1600"/>
              <a:t>Website (if any)</a:t>
            </a:r>
            <a:endParaRPr sz="1600"/>
          </a:p>
          <a:p>
            <a:pPr indent="-285750" lvl="0" marL="457200" rtl="0" algn="l">
              <a:lnSpc>
                <a:spcPct val="150000"/>
              </a:lnSpc>
              <a:spcBef>
                <a:spcPts val="0"/>
              </a:spcBef>
              <a:spcAft>
                <a:spcPts val="0"/>
              </a:spcAft>
              <a:buClr>
                <a:schemeClr val="dk1"/>
              </a:buClr>
              <a:buSzPts val="900"/>
              <a:buChar char="●"/>
            </a:pPr>
            <a:r>
              <a:rPr lang="en" sz="1600"/>
              <a:t>Point of contact</a:t>
            </a:r>
            <a:endParaRPr sz="1600"/>
          </a:p>
          <a:p>
            <a:pPr indent="0" lvl="0" marL="0" rtl="0" algn="l">
              <a:spcBef>
                <a:spcPts val="1800"/>
              </a:spcBef>
              <a:spcAft>
                <a:spcPts val="0"/>
              </a:spcAft>
              <a:buNone/>
            </a:pPr>
            <a:r>
              <a:t/>
            </a:r>
            <a:endParaRPr/>
          </a:p>
          <a:p>
            <a:pPr indent="0" lvl="0" marL="0" rtl="0" algn="l">
              <a:spcBef>
                <a:spcPts val="1200"/>
              </a:spcBef>
              <a:spcAft>
                <a:spcPts val="1200"/>
              </a:spcAft>
              <a:buNone/>
            </a:pPr>
            <a:r>
              <a:t/>
            </a:r>
            <a:endParaRPr/>
          </a:p>
        </p:txBody>
      </p:sp>
      <p:sp>
        <p:nvSpPr>
          <p:cNvPr id="119" name="Google Shape;119;p22"/>
          <p:cNvSpPr txBox="1"/>
          <p:nvPr>
            <p:ph idx="4294967295" type="subTitle"/>
          </p:nvPr>
        </p:nvSpPr>
        <p:spPr>
          <a:xfrm>
            <a:off x="143050" y="187425"/>
            <a:ext cx="3261600" cy="6891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Slide 8</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ctrTitle"/>
          </p:nvPr>
        </p:nvSpPr>
        <p:spPr>
          <a:xfrm>
            <a:off x="311700" y="22450"/>
            <a:ext cx="8520600" cy="1009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SzPts val="990"/>
              <a:buNone/>
            </a:pPr>
            <a:r>
              <a:rPr lang="en" sz="3820"/>
              <a:t>Project </a:t>
            </a:r>
            <a:r>
              <a:rPr lang="en" sz="3820"/>
              <a:t>Presentation Template</a:t>
            </a:r>
            <a:endParaRPr sz="3820"/>
          </a:p>
        </p:txBody>
      </p:sp>
      <p:sp>
        <p:nvSpPr>
          <p:cNvPr id="62" name="Google Shape;62;p14"/>
          <p:cNvSpPr txBox="1"/>
          <p:nvPr/>
        </p:nvSpPr>
        <p:spPr>
          <a:xfrm>
            <a:off x="423600" y="1546997"/>
            <a:ext cx="8296800" cy="346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sz="1100">
                <a:solidFill>
                  <a:schemeClr val="dk1"/>
                </a:solidFill>
              </a:rPr>
              <a:t>Preparing presentations can be time consuming and presenting them can be nerve-racking. Please remember, presentations given at Convergence events, and in the early stages of RegenEarth Studio Incubator, are not considered to be a ‘final draft’ or ‘formal pitch'. Instead, consider them an opportunity to accurately reflect the current status of the development of your project and a starting point in your storytelling journey.</a:t>
            </a:r>
            <a:br>
              <a:rPr lang="en" sz="1100">
                <a:solidFill>
                  <a:schemeClr val="dk1"/>
                </a:solidFill>
              </a:rPr>
            </a:br>
            <a:br>
              <a:rPr lang="en" sz="1100">
                <a:solidFill>
                  <a:schemeClr val="dk1"/>
                </a:solidFill>
              </a:rPr>
            </a:br>
            <a:r>
              <a:rPr lang="en" sz="1100">
                <a:solidFill>
                  <a:schemeClr val="dk1"/>
                </a:solidFill>
              </a:rPr>
              <a:t>This template document is intended to serve two purposes:</a:t>
            </a:r>
            <a:br>
              <a:rPr lang="en" sz="1100">
                <a:solidFill>
                  <a:schemeClr val="dk1"/>
                </a:solidFill>
              </a:rPr>
            </a:br>
            <a:r>
              <a:rPr lang="en" sz="1100">
                <a:solidFill>
                  <a:schemeClr val="dk1"/>
                </a:solidFill>
              </a:rPr>
              <a:t>1) It is to be used as a template and a guide for those needing assistance in creating a presentation.</a:t>
            </a:r>
            <a:endParaRPr sz="1100">
              <a:solidFill>
                <a:schemeClr val="dk1"/>
              </a:solidFill>
            </a:endParaRPr>
          </a:p>
          <a:p>
            <a:pPr indent="0" lvl="0" marL="0" rtl="0" algn="l">
              <a:spcBef>
                <a:spcPts val="0"/>
              </a:spcBef>
              <a:spcAft>
                <a:spcPts val="0"/>
              </a:spcAft>
              <a:buClr>
                <a:schemeClr val="dk1"/>
              </a:buClr>
              <a:buSzPts val="1100"/>
              <a:buFont typeface="Arial"/>
              <a:buNone/>
            </a:pPr>
            <a:r>
              <a:rPr lang="en" sz="1100">
                <a:solidFill>
                  <a:schemeClr val="dk1"/>
                </a:solidFill>
              </a:rPr>
              <a:t>2) It is intended to ensure all participants of Convergence and RegenEarth Studio Incubator present at least baseline details.</a:t>
            </a:r>
            <a:endParaRPr sz="1100">
              <a:solidFill>
                <a:schemeClr val="dk1"/>
              </a:solidFill>
            </a:endParaRPr>
          </a:p>
          <a:p>
            <a:pPr indent="0" lvl="0" marL="0" rtl="0" algn="l">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Clr>
                <a:schemeClr val="dk1"/>
              </a:buClr>
              <a:buSzPts val="1100"/>
              <a:buFont typeface="Arial"/>
              <a:buNone/>
            </a:pPr>
            <a:r>
              <a:rPr lang="en" sz="1100">
                <a:solidFill>
                  <a:schemeClr val="dk1"/>
                </a:solidFill>
              </a:rPr>
              <a:t>You may use this document as a template but you are not required to do so. Make sure at least the details presented in this template are present in the presentation you submit. Make a copy for yourself so you can modify it for your presentation. Add what information you feel is relevant to showcase your project at a high level. You will have approximately 10 minutes to present so practice your timing. A 30-page presentation is NOT recommended at this time. This presentation is meant to show how far along you are as a project with the various aspects needed to be successful. </a:t>
            </a:r>
            <a:endParaRPr sz="1100">
              <a:solidFill>
                <a:schemeClr val="dk1"/>
              </a:solidFill>
            </a:endParaRPr>
          </a:p>
          <a:p>
            <a:pPr indent="0" lvl="0" marL="0" rtl="0" algn="l">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Clr>
                <a:schemeClr val="dk1"/>
              </a:buClr>
              <a:buSzPts val="1100"/>
              <a:buFont typeface="Arial"/>
              <a:buNone/>
            </a:pPr>
            <a:r>
              <a:rPr lang="en" sz="1100">
                <a:solidFill>
                  <a:schemeClr val="dk1"/>
                </a:solidFill>
              </a:rPr>
              <a:t>We suggest you use imagery of the site or renderings of what the site will potentially look like throughout the slides. It is okay if you don’t have this skill set on the team or have not thought about it. Do the best you can and have fun with it.</a:t>
            </a:r>
            <a:endParaRPr sz="1100">
              <a:solidFill>
                <a:schemeClr val="dk1"/>
              </a:solidFill>
            </a:endParaRPr>
          </a:p>
          <a:p>
            <a:pPr indent="0" lvl="0" marL="0" rtl="0" algn="l">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Clr>
                <a:schemeClr val="dk1"/>
              </a:buClr>
              <a:buSzPts val="1100"/>
              <a:buFont typeface="Arial"/>
              <a:buNone/>
            </a:pPr>
            <a:r>
              <a:rPr lang="en" sz="1100">
                <a:solidFill>
                  <a:schemeClr val="dk1"/>
                </a:solidFill>
              </a:rPr>
              <a:t>Do </a:t>
            </a:r>
            <a:r>
              <a:rPr b="1" lang="en" sz="1100">
                <a:solidFill>
                  <a:schemeClr val="dk1"/>
                </a:solidFill>
              </a:rPr>
              <a:t>NOT</a:t>
            </a:r>
            <a:r>
              <a:rPr lang="en" sz="1100">
                <a:solidFill>
                  <a:schemeClr val="dk1"/>
                </a:solidFill>
              </a:rPr>
              <a:t> include this slide in your submitted presentation.</a:t>
            </a:r>
            <a:endParaRPr sz="1100">
              <a:solidFill>
                <a:schemeClr val="dk1"/>
              </a:solidFill>
            </a:endParaRPr>
          </a:p>
          <a:p>
            <a:pPr indent="0" lvl="0" marL="0" rtl="0" algn="l">
              <a:spcBef>
                <a:spcPts val="0"/>
              </a:spcBef>
              <a:spcAft>
                <a:spcPts val="0"/>
              </a:spcAft>
              <a:buNone/>
            </a:pPr>
            <a:r>
              <a:t/>
            </a:r>
            <a:endParaRPr sz="400">
              <a:solidFill>
                <a:schemeClr val="dk2"/>
              </a:solidFill>
            </a:endParaRPr>
          </a:p>
        </p:txBody>
      </p:sp>
      <p:pic>
        <p:nvPicPr>
          <p:cNvPr id="63" name="Google Shape;63;p14"/>
          <p:cNvPicPr preferRelativeResize="0"/>
          <p:nvPr/>
        </p:nvPicPr>
        <p:blipFill>
          <a:blip r:embed="rId3">
            <a:alphaModFix/>
          </a:blip>
          <a:stretch>
            <a:fillRect/>
          </a:stretch>
        </p:blipFill>
        <p:spPr>
          <a:xfrm>
            <a:off x="4311325" y="954321"/>
            <a:ext cx="521350" cy="5164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idx="1" type="subTitle"/>
          </p:nvPr>
        </p:nvSpPr>
        <p:spPr>
          <a:xfrm>
            <a:off x="311700" y="2000861"/>
            <a:ext cx="8520600" cy="689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a:solidFill>
                  <a:schemeClr val="dk1"/>
                </a:solidFill>
              </a:rPr>
              <a:t>Enter Title / Name of Project</a:t>
            </a:r>
            <a:endParaRPr b="1">
              <a:solidFill>
                <a:schemeClr val="dk1"/>
              </a:solidFill>
            </a:endParaRPr>
          </a:p>
        </p:txBody>
      </p:sp>
      <p:sp>
        <p:nvSpPr>
          <p:cNvPr id="69" name="Google Shape;69;p15"/>
          <p:cNvSpPr txBox="1"/>
          <p:nvPr>
            <p:ph idx="1" type="subTitle"/>
          </p:nvPr>
        </p:nvSpPr>
        <p:spPr>
          <a:xfrm>
            <a:off x="311700" y="2549436"/>
            <a:ext cx="8520600" cy="689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1800"/>
              <a:t>Utilize captivating image, artistic render, or logo of project here.</a:t>
            </a:r>
            <a:endParaRPr sz="1800"/>
          </a:p>
        </p:txBody>
      </p:sp>
      <p:sp>
        <p:nvSpPr>
          <p:cNvPr id="70" name="Google Shape;70;p15"/>
          <p:cNvSpPr txBox="1"/>
          <p:nvPr>
            <p:ph idx="1" type="subTitle"/>
          </p:nvPr>
        </p:nvSpPr>
        <p:spPr>
          <a:xfrm>
            <a:off x="143050" y="187425"/>
            <a:ext cx="3261600" cy="689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800"/>
              <a:t>Title Page / </a:t>
            </a:r>
            <a:r>
              <a:rPr lang="en" sz="1800"/>
              <a:t>Slide 1</a:t>
            </a:r>
            <a:endParaRPr sz="1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826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Overview</a:t>
            </a:r>
            <a:endParaRPr b="1"/>
          </a:p>
        </p:txBody>
      </p:sp>
      <p:sp>
        <p:nvSpPr>
          <p:cNvPr id="76" name="Google Shape;76;p16"/>
          <p:cNvSpPr txBox="1"/>
          <p:nvPr>
            <p:ph idx="1" type="body"/>
          </p:nvPr>
        </p:nvSpPr>
        <p:spPr>
          <a:xfrm>
            <a:off x="311700" y="1533475"/>
            <a:ext cx="8520600" cy="3416400"/>
          </a:xfrm>
          <a:prstGeom prst="rect">
            <a:avLst/>
          </a:prstGeom>
        </p:spPr>
        <p:txBody>
          <a:bodyPr anchorCtr="0" anchor="t" bIns="91425" lIns="91425" spcFirstLastPara="1" rIns="91425" wrap="square" tIns="91425">
            <a:normAutofit/>
          </a:bodyPr>
          <a:lstStyle/>
          <a:p>
            <a:pPr indent="-330835" lvl="0" marL="457200" rtl="0" algn="l">
              <a:lnSpc>
                <a:spcPct val="130000"/>
              </a:lnSpc>
              <a:spcBef>
                <a:spcPts val="1800"/>
              </a:spcBef>
              <a:spcAft>
                <a:spcPts val="0"/>
              </a:spcAft>
              <a:buSzPts val="1610"/>
              <a:buChar char="●"/>
            </a:pPr>
            <a:r>
              <a:rPr lang="en" sz="1610"/>
              <a:t>High level concept</a:t>
            </a:r>
            <a:endParaRPr sz="1610"/>
          </a:p>
          <a:p>
            <a:pPr indent="-330835" lvl="1" marL="1371600" rtl="0" algn="l">
              <a:lnSpc>
                <a:spcPct val="130000"/>
              </a:lnSpc>
              <a:spcBef>
                <a:spcPts val="0"/>
              </a:spcBef>
              <a:spcAft>
                <a:spcPts val="0"/>
              </a:spcAft>
              <a:buSzPts val="1610"/>
              <a:buChar char="○"/>
            </a:pPr>
            <a:r>
              <a:rPr lang="en" sz="1610"/>
              <a:t>Mission </a:t>
            </a:r>
            <a:r>
              <a:rPr lang="en" sz="1200"/>
              <a:t>(Defines the organization's business, its objectives, and how it will reach these objectives.)</a:t>
            </a:r>
            <a:endParaRPr sz="1200"/>
          </a:p>
          <a:p>
            <a:pPr indent="-330835" lvl="1" marL="1371600" rtl="0" algn="l">
              <a:lnSpc>
                <a:spcPct val="130000"/>
              </a:lnSpc>
              <a:spcBef>
                <a:spcPts val="0"/>
              </a:spcBef>
              <a:spcAft>
                <a:spcPts val="0"/>
              </a:spcAft>
              <a:buSzPts val="1610"/>
              <a:buChar char="○"/>
            </a:pPr>
            <a:r>
              <a:rPr lang="en" sz="1610"/>
              <a:t>Vision </a:t>
            </a:r>
            <a:r>
              <a:rPr lang="en" sz="1200"/>
              <a:t>(Details where the organization aspires to go</a:t>
            </a:r>
            <a:r>
              <a:rPr lang="en" sz="1200">
                <a:highlight>
                  <a:srgbClr val="FFFFFF"/>
                </a:highlight>
              </a:rPr>
              <a:t>. Why does your company exist?)</a:t>
            </a:r>
            <a:endParaRPr sz="1200"/>
          </a:p>
          <a:p>
            <a:pPr indent="-330835" lvl="1" marL="1371600" rtl="0" algn="l">
              <a:lnSpc>
                <a:spcPct val="130000"/>
              </a:lnSpc>
              <a:spcBef>
                <a:spcPts val="0"/>
              </a:spcBef>
              <a:spcAft>
                <a:spcPts val="0"/>
              </a:spcAft>
              <a:buSzPts val="1610"/>
              <a:buChar char="○"/>
            </a:pPr>
            <a:r>
              <a:rPr lang="en" sz="1610"/>
              <a:t>Geographic location of your project</a:t>
            </a:r>
            <a:endParaRPr sz="1610"/>
          </a:p>
          <a:p>
            <a:pPr indent="-330835" lvl="1" marL="1371600" rtl="0" algn="l">
              <a:lnSpc>
                <a:spcPct val="130000"/>
              </a:lnSpc>
              <a:spcBef>
                <a:spcPts val="0"/>
              </a:spcBef>
              <a:spcAft>
                <a:spcPts val="0"/>
              </a:spcAft>
              <a:buSzPts val="1610"/>
              <a:buChar char="○"/>
            </a:pPr>
            <a:r>
              <a:rPr lang="en" sz="1610"/>
              <a:t>Lot size</a:t>
            </a:r>
            <a:endParaRPr sz="1610"/>
          </a:p>
          <a:p>
            <a:pPr indent="-330835" lvl="1" marL="1371600" rtl="0" algn="l">
              <a:lnSpc>
                <a:spcPct val="130000"/>
              </a:lnSpc>
              <a:spcBef>
                <a:spcPts val="0"/>
              </a:spcBef>
              <a:spcAft>
                <a:spcPts val="0"/>
              </a:spcAft>
              <a:buSzPts val="1610"/>
              <a:buChar char="○"/>
            </a:pPr>
            <a:r>
              <a:rPr lang="en" sz="1610"/>
              <a:t>Ideal community members / # of units</a:t>
            </a:r>
            <a:endParaRPr sz="1610"/>
          </a:p>
          <a:p>
            <a:pPr indent="-330835" lvl="1" marL="1371600" rtl="0" algn="l">
              <a:lnSpc>
                <a:spcPct val="130000"/>
              </a:lnSpc>
              <a:spcBef>
                <a:spcPts val="0"/>
              </a:spcBef>
              <a:spcAft>
                <a:spcPts val="0"/>
              </a:spcAft>
              <a:buSzPts val="1610"/>
              <a:buChar char="○"/>
            </a:pPr>
            <a:r>
              <a:rPr lang="en" sz="1610"/>
              <a:t>Unique aspect or community amenities</a:t>
            </a:r>
            <a:endParaRPr sz="1610"/>
          </a:p>
          <a:p>
            <a:pPr indent="-330835" lvl="0" marL="457200" rtl="0" algn="l">
              <a:lnSpc>
                <a:spcPct val="130000"/>
              </a:lnSpc>
              <a:spcBef>
                <a:spcPts val="0"/>
              </a:spcBef>
              <a:spcAft>
                <a:spcPts val="0"/>
              </a:spcAft>
              <a:buSzPts val="1610"/>
              <a:buChar char="●"/>
            </a:pPr>
            <a:r>
              <a:rPr lang="en" sz="1610"/>
              <a:t>Add images of your project if you have them</a:t>
            </a:r>
            <a:endParaRPr sz="755"/>
          </a:p>
        </p:txBody>
      </p:sp>
      <p:sp>
        <p:nvSpPr>
          <p:cNvPr id="77" name="Google Shape;77;p16"/>
          <p:cNvSpPr txBox="1"/>
          <p:nvPr>
            <p:ph idx="4294967295" type="subTitle"/>
          </p:nvPr>
        </p:nvSpPr>
        <p:spPr>
          <a:xfrm>
            <a:off x="143050" y="187425"/>
            <a:ext cx="3261600" cy="6891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Slide 2</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826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Team</a:t>
            </a:r>
            <a:endParaRPr b="1"/>
          </a:p>
        </p:txBody>
      </p:sp>
      <p:sp>
        <p:nvSpPr>
          <p:cNvPr id="83" name="Google Shape;83;p17"/>
          <p:cNvSpPr txBox="1"/>
          <p:nvPr>
            <p:ph idx="1" type="body"/>
          </p:nvPr>
        </p:nvSpPr>
        <p:spPr>
          <a:xfrm>
            <a:off x="311700" y="1533475"/>
            <a:ext cx="8520600" cy="3416400"/>
          </a:xfrm>
          <a:prstGeom prst="rect">
            <a:avLst/>
          </a:prstGeom>
        </p:spPr>
        <p:txBody>
          <a:bodyPr anchorCtr="0" anchor="t" bIns="91425" lIns="91425" spcFirstLastPara="1" rIns="91425" wrap="square" tIns="91425">
            <a:normAutofit/>
          </a:bodyPr>
          <a:lstStyle/>
          <a:p>
            <a:pPr indent="0" lvl="0" marL="0" rtl="0" algn="l">
              <a:spcBef>
                <a:spcPts val="600"/>
              </a:spcBef>
              <a:spcAft>
                <a:spcPts val="0"/>
              </a:spcAft>
              <a:buClr>
                <a:schemeClr val="dk1"/>
              </a:buClr>
              <a:buSzPts val="1100"/>
              <a:buFont typeface="Arial"/>
              <a:buNone/>
            </a:pPr>
            <a:r>
              <a:rPr lang="en" sz="1600"/>
              <a:t>It’s okay if you don’t have a team or many skill sets yet; just share what you do have and be honest.</a:t>
            </a:r>
            <a:endParaRPr sz="1600"/>
          </a:p>
          <a:p>
            <a:pPr indent="-285750" lvl="0" marL="457200" rtl="0" algn="l">
              <a:spcBef>
                <a:spcPts val="1800"/>
              </a:spcBef>
              <a:spcAft>
                <a:spcPts val="0"/>
              </a:spcAft>
              <a:buClr>
                <a:schemeClr val="dk1"/>
              </a:buClr>
              <a:buSzPts val="900"/>
              <a:buChar char="●"/>
            </a:pPr>
            <a:r>
              <a:rPr lang="en" sz="1600"/>
              <a:t>Highlight who is on your team. It’s okay if it’s only you at this time!</a:t>
            </a:r>
            <a:endParaRPr sz="1600"/>
          </a:p>
          <a:p>
            <a:pPr indent="-285750" lvl="0" marL="457200" rtl="0" algn="l">
              <a:spcBef>
                <a:spcPts val="0"/>
              </a:spcBef>
              <a:spcAft>
                <a:spcPts val="0"/>
              </a:spcAft>
              <a:buClr>
                <a:schemeClr val="dk1"/>
              </a:buClr>
              <a:buSzPts val="900"/>
              <a:buChar char="●"/>
            </a:pPr>
            <a:r>
              <a:rPr lang="en" sz="1600"/>
              <a:t>Give short bios with an accompanying image</a:t>
            </a:r>
            <a:endParaRPr sz="1600"/>
          </a:p>
          <a:p>
            <a:pPr indent="-285750" lvl="0" marL="457200" rtl="0" algn="l">
              <a:spcBef>
                <a:spcPts val="0"/>
              </a:spcBef>
              <a:spcAft>
                <a:spcPts val="0"/>
              </a:spcAft>
              <a:buClr>
                <a:schemeClr val="dk1"/>
              </a:buClr>
              <a:buSzPts val="900"/>
              <a:buChar char="●"/>
            </a:pPr>
            <a:r>
              <a:rPr lang="en" sz="1600"/>
              <a:t>Highlight key skill sets and experience on the team</a:t>
            </a:r>
            <a:endParaRPr sz="1600"/>
          </a:p>
          <a:p>
            <a:pPr indent="0" lvl="0" marL="0" rtl="0" algn="l">
              <a:spcBef>
                <a:spcPts val="1800"/>
              </a:spcBef>
              <a:spcAft>
                <a:spcPts val="1200"/>
              </a:spcAft>
              <a:buNone/>
            </a:pPr>
            <a:r>
              <a:t/>
            </a:r>
            <a:endParaRPr/>
          </a:p>
        </p:txBody>
      </p:sp>
      <p:sp>
        <p:nvSpPr>
          <p:cNvPr id="84" name="Google Shape;84;p17"/>
          <p:cNvSpPr txBox="1"/>
          <p:nvPr>
            <p:ph idx="4294967295" type="subTitle"/>
          </p:nvPr>
        </p:nvSpPr>
        <p:spPr>
          <a:xfrm>
            <a:off x="143050" y="187425"/>
            <a:ext cx="3261600" cy="6891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Slide 3</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8"/>
          <p:cNvSpPr txBox="1"/>
          <p:nvPr>
            <p:ph type="title"/>
          </p:nvPr>
        </p:nvSpPr>
        <p:spPr>
          <a:xfrm>
            <a:off x="311700" y="826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Roadmap </a:t>
            </a:r>
            <a:endParaRPr b="1"/>
          </a:p>
        </p:txBody>
      </p:sp>
      <p:sp>
        <p:nvSpPr>
          <p:cNvPr id="90" name="Google Shape;90;p18"/>
          <p:cNvSpPr txBox="1"/>
          <p:nvPr>
            <p:ph idx="1" type="body"/>
          </p:nvPr>
        </p:nvSpPr>
        <p:spPr>
          <a:xfrm>
            <a:off x="311700" y="1533475"/>
            <a:ext cx="8520600" cy="3416400"/>
          </a:xfrm>
          <a:prstGeom prst="rect">
            <a:avLst/>
          </a:prstGeom>
        </p:spPr>
        <p:txBody>
          <a:bodyPr anchorCtr="0" anchor="t" bIns="91425" lIns="91425" spcFirstLastPara="1" rIns="91425" wrap="square" tIns="91425">
            <a:normAutofit/>
          </a:bodyPr>
          <a:lstStyle/>
          <a:p>
            <a:pPr indent="-285750" lvl="0" marL="457200" rtl="0" algn="l">
              <a:lnSpc>
                <a:spcPct val="150000"/>
              </a:lnSpc>
              <a:spcBef>
                <a:spcPts val="1800"/>
              </a:spcBef>
              <a:spcAft>
                <a:spcPts val="0"/>
              </a:spcAft>
              <a:buClr>
                <a:schemeClr val="dk1"/>
              </a:buClr>
              <a:buSzPts val="900"/>
              <a:buChar char="●"/>
            </a:pPr>
            <a:r>
              <a:rPr lang="en" sz="1600"/>
              <a:t>Outline your project roadmap for the completion of your project (it’s okay to be vague here; just do your best to break down what you believe your phases of work are)</a:t>
            </a:r>
            <a:endParaRPr sz="1600"/>
          </a:p>
          <a:p>
            <a:pPr indent="-285750" lvl="0" marL="457200" rtl="0" algn="l">
              <a:lnSpc>
                <a:spcPct val="150000"/>
              </a:lnSpc>
              <a:spcBef>
                <a:spcPts val="0"/>
              </a:spcBef>
              <a:spcAft>
                <a:spcPts val="0"/>
              </a:spcAft>
              <a:buClr>
                <a:schemeClr val="dk1"/>
              </a:buClr>
              <a:buSzPts val="900"/>
              <a:buChar char="●"/>
            </a:pPr>
            <a:r>
              <a:rPr lang="en" sz="1600"/>
              <a:t>Share what phase you are currently working on and the specific aspects of focus at this time</a:t>
            </a:r>
            <a:endParaRPr sz="1600"/>
          </a:p>
          <a:p>
            <a:pPr indent="-285750" lvl="0" marL="457200" rtl="0" algn="l">
              <a:lnSpc>
                <a:spcPct val="150000"/>
              </a:lnSpc>
              <a:spcBef>
                <a:spcPts val="0"/>
              </a:spcBef>
              <a:spcAft>
                <a:spcPts val="0"/>
              </a:spcAft>
              <a:buClr>
                <a:schemeClr val="dk1"/>
              </a:buClr>
              <a:buSzPts val="900"/>
              <a:buChar char="●"/>
            </a:pPr>
            <a:r>
              <a:rPr lang="en" sz="1600"/>
              <a:t>What might your next 6, 12 and 24 months look like</a:t>
            </a:r>
            <a:endParaRPr sz="1600"/>
          </a:p>
          <a:p>
            <a:pPr indent="0" lvl="0" marL="0" rtl="0" algn="l">
              <a:spcBef>
                <a:spcPts val="1800"/>
              </a:spcBef>
              <a:spcAft>
                <a:spcPts val="0"/>
              </a:spcAft>
              <a:buNone/>
            </a:pPr>
            <a:r>
              <a:t/>
            </a:r>
            <a:endParaRPr/>
          </a:p>
          <a:p>
            <a:pPr indent="0" lvl="0" marL="0" rtl="0" algn="l">
              <a:spcBef>
                <a:spcPts val="1200"/>
              </a:spcBef>
              <a:spcAft>
                <a:spcPts val="1200"/>
              </a:spcAft>
              <a:buNone/>
            </a:pPr>
            <a:r>
              <a:t/>
            </a:r>
            <a:endParaRPr/>
          </a:p>
        </p:txBody>
      </p:sp>
      <p:sp>
        <p:nvSpPr>
          <p:cNvPr id="91" name="Google Shape;91;p18"/>
          <p:cNvSpPr txBox="1"/>
          <p:nvPr>
            <p:ph idx="4294967295" type="subTitle"/>
          </p:nvPr>
        </p:nvSpPr>
        <p:spPr>
          <a:xfrm>
            <a:off x="143050" y="187425"/>
            <a:ext cx="3261600" cy="6891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Slide 4</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9"/>
          <p:cNvSpPr txBox="1"/>
          <p:nvPr>
            <p:ph type="title"/>
          </p:nvPr>
        </p:nvSpPr>
        <p:spPr>
          <a:xfrm>
            <a:off x="311700" y="826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Traction</a:t>
            </a:r>
            <a:endParaRPr b="1"/>
          </a:p>
        </p:txBody>
      </p:sp>
      <p:sp>
        <p:nvSpPr>
          <p:cNvPr id="97" name="Google Shape;97;p19"/>
          <p:cNvSpPr txBox="1"/>
          <p:nvPr>
            <p:ph idx="1" type="body"/>
          </p:nvPr>
        </p:nvSpPr>
        <p:spPr>
          <a:xfrm>
            <a:off x="311700" y="1533475"/>
            <a:ext cx="8520600" cy="3416400"/>
          </a:xfrm>
          <a:prstGeom prst="rect">
            <a:avLst/>
          </a:prstGeom>
        </p:spPr>
        <p:txBody>
          <a:bodyPr anchorCtr="0" anchor="t" bIns="91425" lIns="91425" spcFirstLastPara="1" rIns="91425" wrap="square" tIns="91425">
            <a:normAutofit/>
          </a:bodyPr>
          <a:lstStyle/>
          <a:p>
            <a:pPr indent="-285750" lvl="0" marL="457200" rtl="0" algn="l">
              <a:lnSpc>
                <a:spcPct val="150000"/>
              </a:lnSpc>
              <a:spcBef>
                <a:spcPts val="1800"/>
              </a:spcBef>
              <a:spcAft>
                <a:spcPts val="0"/>
              </a:spcAft>
              <a:buClr>
                <a:schemeClr val="dk1"/>
              </a:buClr>
              <a:buSzPts val="900"/>
              <a:buChar char="●"/>
            </a:pPr>
            <a:r>
              <a:rPr lang="en" sz="1600"/>
              <a:t>Share what you have done so far</a:t>
            </a:r>
            <a:endParaRPr sz="1600"/>
          </a:p>
          <a:p>
            <a:pPr indent="-285750" lvl="0" marL="457200" rtl="0" algn="l">
              <a:lnSpc>
                <a:spcPct val="150000"/>
              </a:lnSpc>
              <a:spcBef>
                <a:spcPts val="0"/>
              </a:spcBef>
              <a:spcAft>
                <a:spcPts val="0"/>
              </a:spcAft>
              <a:buClr>
                <a:schemeClr val="dk1"/>
              </a:buClr>
              <a:buSzPts val="900"/>
              <a:buChar char="●"/>
            </a:pPr>
            <a:r>
              <a:rPr lang="en" sz="1600"/>
              <a:t>What key milestones have you accomplished (if any; none is a fine answer)</a:t>
            </a:r>
            <a:endParaRPr sz="1600"/>
          </a:p>
          <a:p>
            <a:pPr indent="-285750" lvl="0" marL="457200" rtl="0" algn="l">
              <a:lnSpc>
                <a:spcPct val="150000"/>
              </a:lnSpc>
              <a:spcBef>
                <a:spcPts val="0"/>
              </a:spcBef>
              <a:spcAft>
                <a:spcPts val="0"/>
              </a:spcAft>
              <a:buClr>
                <a:schemeClr val="dk1"/>
              </a:buClr>
              <a:buSzPts val="900"/>
              <a:buChar char="●"/>
            </a:pPr>
            <a:r>
              <a:rPr lang="en" sz="1600"/>
              <a:t>Is anyone living on the land?</a:t>
            </a:r>
            <a:endParaRPr sz="1600"/>
          </a:p>
          <a:p>
            <a:pPr indent="-285750" lvl="0" marL="457200" rtl="0" algn="l">
              <a:lnSpc>
                <a:spcPct val="150000"/>
              </a:lnSpc>
              <a:spcBef>
                <a:spcPts val="0"/>
              </a:spcBef>
              <a:spcAft>
                <a:spcPts val="0"/>
              </a:spcAft>
              <a:buClr>
                <a:schemeClr val="dk1"/>
              </a:buClr>
              <a:buSzPts val="900"/>
              <a:buChar char="●"/>
            </a:pPr>
            <a:r>
              <a:rPr lang="en" sz="1600"/>
              <a:t>Have you raised capital?</a:t>
            </a:r>
            <a:endParaRPr sz="1600"/>
          </a:p>
          <a:p>
            <a:pPr indent="-285750" lvl="0" marL="457200" rtl="0" algn="l">
              <a:lnSpc>
                <a:spcPct val="150000"/>
              </a:lnSpc>
              <a:spcBef>
                <a:spcPts val="0"/>
              </a:spcBef>
              <a:spcAft>
                <a:spcPts val="0"/>
              </a:spcAft>
              <a:buClr>
                <a:schemeClr val="dk1"/>
              </a:buClr>
              <a:buSzPts val="900"/>
              <a:buChar char="●"/>
            </a:pPr>
            <a:r>
              <a:rPr lang="en" sz="1600"/>
              <a:t>Have you established any partnerships?</a:t>
            </a:r>
            <a:endParaRPr sz="1600"/>
          </a:p>
          <a:p>
            <a:pPr indent="-285750" lvl="0" marL="457200" rtl="0" algn="l">
              <a:lnSpc>
                <a:spcPct val="150000"/>
              </a:lnSpc>
              <a:spcBef>
                <a:spcPts val="0"/>
              </a:spcBef>
              <a:spcAft>
                <a:spcPts val="0"/>
              </a:spcAft>
              <a:buClr>
                <a:schemeClr val="dk1"/>
              </a:buClr>
              <a:buSzPts val="900"/>
              <a:buChar char="●"/>
            </a:pPr>
            <a:r>
              <a:rPr lang="en" sz="1600"/>
              <a:t>Have you identified key channels (customers, financing, development, etc) needed for project success</a:t>
            </a:r>
            <a:endParaRPr sz="1600"/>
          </a:p>
          <a:p>
            <a:pPr indent="0" lvl="0" marL="0" rtl="0" algn="l">
              <a:spcBef>
                <a:spcPts val="1800"/>
              </a:spcBef>
              <a:spcAft>
                <a:spcPts val="1200"/>
              </a:spcAft>
              <a:buNone/>
            </a:pPr>
            <a:r>
              <a:t/>
            </a:r>
            <a:endParaRPr/>
          </a:p>
        </p:txBody>
      </p:sp>
      <p:sp>
        <p:nvSpPr>
          <p:cNvPr id="98" name="Google Shape;98;p19"/>
          <p:cNvSpPr txBox="1"/>
          <p:nvPr>
            <p:ph idx="4294967295" type="subTitle"/>
          </p:nvPr>
        </p:nvSpPr>
        <p:spPr>
          <a:xfrm>
            <a:off x="143050" y="187425"/>
            <a:ext cx="3261600" cy="6891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Slide 5</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0"/>
          <p:cNvSpPr txBox="1"/>
          <p:nvPr>
            <p:ph type="title"/>
          </p:nvPr>
        </p:nvSpPr>
        <p:spPr>
          <a:xfrm>
            <a:off x="311700" y="826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Financial Status</a:t>
            </a:r>
            <a:endParaRPr b="1"/>
          </a:p>
        </p:txBody>
      </p:sp>
      <p:sp>
        <p:nvSpPr>
          <p:cNvPr id="104" name="Google Shape;104;p20"/>
          <p:cNvSpPr txBox="1"/>
          <p:nvPr>
            <p:ph idx="1" type="body"/>
          </p:nvPr>
        </p:nvSpPr>
        <p:spPr>
          <a:xfrm>
            <a:off x="311700" y="1533475"/>
            <a:ext cx="8520600" cy="3416400"/>
          </a:xfrm>
          <a:prstGeom prst="rect">
            <a:avLst/>
          </a:prstGeom>
        </p:spPr>
        <p:txBody>
          <a:bodyPr anchorCtr="0" anchor="t" bIns="91425" lIns="91425" spcFirstLastPara="1" rIns="91425" wrap="square" tIns="91425">
            <a:normAutofit/>
          </a:bodyPr>
          <a:lstStyle/>
          <a:p>
            <a:pPr indent="-285750" lvl="0" marL="457200" rtl="0" algn="l">
              <a:lnSpc>
                <a:spcPct val="150000"/>
              </a:lnSpc>
              <a:spcBef>
                <a:spcPts val="1800"/>
              </a:spcBef>
              <a:spcAft>
                <a:spcPts val="0"/>
              </a:spcAft>
              <a:buClr>
                <a:schemeClr val="dk1"/>
              </a:buClr>
              <a:buSzPts val="900"/>
              <a:buChar char="●"/>
            </a:pPr>
            <a:r>
              <a:rPr lang="en" sz="1600"/>
              <a:t>What is your project’s current financial situation? (Only share what you feel comfortable with. This is meant to give the Convergence participants a sense of your momentum.)</a:t>
            </a:r>
            <a:endParaRPr sz="1600"/>
          </a:p>
          <a:p>
            <a:pPr indent="-285750" lvl="0" marL="457200" rtl="0" algn="l">
              <a:lnSpc>
                <a:spcPct val="150000"/>
              </a:lnSpc>
              <a:spcBef>
                <a:spcPts val="0"/>
              </a:spcBef>
              <a:spcAft>
                <a:spcPts val="0"/>
              </a:spcAft>
              <a:buClr>
                <a:schemeClr val="dk1"/>
              </a:buClr>
              <a:buSzPts val="900"/>
              <a:buChar char="●"/>
            </a:pPr>
            <a:r>
              <a:rPr lang="en" sz="1600"/>
              <a:t>Do you have a financial </a:t>
            </a:r>
            <a:r>
              <a:rPr lang="en" sz="1600"/>
              <a:t>pro forma</a:t>
            </a:r>
            <a:r>
              <a:rPr lang="en" sz="1600"/>
              <a:t> for the project?  If so, share key details like estimated costs, revenue streams, expected return on investment, etc</a:t>
            </a:r>
            <a:endParaRPr sz="1600"/>
          </a:p>
          <a:p>
            <a:pPr indent="-285750" lvl="0" marL="457200" rtl="0" algn="l">
              <a:lnSpc>
                <a:spcPct val="150000"/>
              </a:lnSpc>
              <a:spcBef>
                <a:spcPts val="0"/>
              </a:spcBef>
              <a:spcAft>
                <a:spcPts val="0"/>
              </a:spcAft>
              <a:buClr>
                <a:schemeClr val="dk1"/>
              </a:buClr>
              <a:buSzPts val="900"/>
              <a:buChar char="●"/>
            </a:pPr>
            <a:r>
              <a:rPr lang="en" sz="1600"/>
              <a:t>Where have you spent capital so far? (if any)</a:t>
            </a:r>
            <a:endParaRPr sz="1600"/>
          </a:p>
          <a:p>
            <a:pPr indent="-285750" lvl="0" marL="457200" rtl="0" algn="l">
              <a:lnSpc>
                <a:spcPct val="150000"/>
              </a:lnSpc>
              <a:spcBef>
                <a:spcPts val="0"/>
              </a:spcBef>
              <a:spcAft>
                <a:spcPts val="0"/>
              </a:spcAft>
              <a:buClr>
                <a:schemeClr val="dk1"/>
              </a:buClr>
              <a:buSzPts val="900"/>
              <a:buChar char="●"/>
            </a:pPr>
            <a:r>
              <a:rPr lang="en" sz="1600"/>
              <a:t>Are you in a current raise? If so how much and what for?</a:t>
            </a:r>
            <a:endParaRPr sz="1600"/>
          </a:p>
          <a:p>
            <a:pPr indent="0" lvl="0" marL="0" rtl="0" algn="l">
              <a:spcBef>
                <a:spcPts val="1800"/>
              </a:spcBef>
              <a:spcAft>
                <a:spcPts val="1200"/>
              </a:spcAft>
              <a:buNone/>
            </a:pPr>
            <a:r>
              <a:t/>
            </a:r>
            <a:endParaRPr/>
          </a:p>
        </p:txBody>
      </p:sp>
      <p:sp>
        <p:nvSpPr>
          <p:cNvPr id="105" name="Google Shape;105;p20"/>
          <p:cNvSpPr txBox="1"/>
          <p:nvPr>
            <p:ph idx="4294967295" type="subTitle"/>
          </p:nvPr>
        </p:nvSpPr>
        <p:spPr>
          <a:xfrm>
            <a:off x="143050" y="187425"/>
            <a:ext cx="3261600" cy="6891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Slide 6</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1"/>
          <p:cNvSpPr txBox="1"/>
          <p:nvPr>
            <p:ph type="title"/>
          </p:nvPr>
        </p:nvSpPr>
        <p:spPr>
          <a:xfrm>
            <a:off x="311700" y="826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Requests</a:t>
            </a:r>
            <a:endParaRPr b="1"/>
          </a:p>
        </p:txBody>
      </p:sp>
      <p:sp>
        <p:nvSpPr>
          <p:cNvPr id="111" name="Google Shape;111;p21"/>
          <p:cNvSpPr txBox="1"/>
          <p:nvPr>
            <p:ph idx="1" type="body"/>
          </p:nvPr>
        </p:nvSpPr>
        <p:spPr>
          <a:xfrm>
            <a:off x="311700" y="1533475"/>
            <a:ext cx="8520600" cy="3416400"/>
          </a:xfrm>
          <a:prstGeom prst="rect">
            <a:avLst/>
          </a:prstGeom>
        </p:spPr>
        <p:txBody>
          <a:bodyPr anchorCtr="0" anchor="t" bIns="91425" lIns="91425" spcFirstLastPara="1" rIns="91425" wrap="square" tIns="91425">
            <a:normAutofit/>
          </a:bodyPr>
          <a:lstStyle/>
          <a:p>
            <a:pPr indent="-285750" lvl="0" marL="457200" rtl="0" algn="l">
              <a:lnSpc>
                <a:spcPct val="150000"/>
              </a:lnSpc>
              <a:spcBef>
                <a:spcPts val="1800"/>
              </a:spcBef>
              <a:spcAft>
                <a:spcPts val="0"/>
              </a:spcAft>
              <a:buClr>
                <a:schemeClr val="dk1"/>
              </a:buClr>
              <a:buSzPts val="900"/>
              <a:buChar char="●"/>
            </a:pPr>
            <a:r>
              <a:rPr lang="en" sz="1600"/>
              <a:t>What top 3 resources do you believe are most important at this time for your project to move forward?</a:t>
            </a:r>
            <a:endParaRPr sz="1600"/>
          </a:p>
          <a:p>
            <a:pPr indent="-285750" lvl="0" marL="457200" rtl="0" algn="l">
              <a:lnSpc>
                <a:spcPct val="150000"/>
              </a:lnSpc>
              <a:spcBef>
                <a:spcPts val="0"/>
              </a:spcBef>
              <a:spcAft>
                <a:spcPts val="0"/>
              </a:spcAft>
              <a:buClr>
                <a:schemeClr val="dk1"/>
              </a:buClr>
              <a:buSzPts val="900"/>
              <a:buChar char="●"/>
            </a:pPr>
            <a:r>
              <a:rPr lang="en" sz="1600"/>
              <a:t>Give a little background and explanation on why you feel these are the most important.</a:t>
            </a:r>
            <a:endParaRPr sz="1600"/>
          </a:p>
          <a:p>
            <a:pPr indent="-285750" lvl="0" marL="457200" rtl="0" algn="l">
              <a:lnSpc>
                <a:spcPct val="150000"/>
              </a:lnSpc>
              <a:spcBef>
                <a:spcPts val="0"/>
              </a:spcBef>
              <a:spcAft>
                <a:spcPts val="0"/>
              </a:spcAft>
              <a:buClr>
                <a:schemeClr val="dk1"/>
              </a:buClr>
              <a:buSzPts val="900"/>
              <a:buChar char="●"/>
            </a:pPr>
            <a:r>
              <a:rPr lang="en" sz="1600"/>
              <a:t>How would you utilize these resources?</a:t>
            </a:r>
            <a:endParaRPr sz="1600"/>
          </a:p>
          <a:p>
            <a:pPr indent="-285750" lvl="0" marL="457200" rtl="0" algn="l">
              <a:lnSpc>
                <a:spcPct val="150000"/>
              </a:lnSpc>
              <a:spcBef>
                <a:spcPts val="0"/>
              </a:spcBef>
              <a:spcAft>
                <a:spcPts val="0"/>
              </a:spcAft>
              <a:buClr>
                <a:schemeClr val="dk1"/>
              </a:buClr>
              <a:buSzPts val="900"/>
              <a:buChar char="●"/>
            </a:pPr>
            <a:r>
              <a:rPr lang="en" sz="1600"/>
              <a:t>What would be the outcome if you had access to these resources?</a:t>
            </a:r>
            <a:endParaRPr sz="1600"/>
          </a:p>
          <a:p>
            <a:pPr indent="0" lvl="0" marL="0" rtl="0" algn="l">
              <a:spcBef>
                <a:spcPts val="1800"/>
              </a:spcBef>
              <a:spcAft>
                <a:spcPts val="1200"/>
              </a:spcAft>
              <a:buNone/>
            </a:pPr>
            <a:r>
              <a:t/>
            </a:r>
            <a:endParaRPr/>
          </a:p>
        </p:txBody>
      </p:sp>
      <p:sp>
        <p:nvSpPr>
          <p:cNvPr id="112" name="Google Shape;112;p21"/>
          <p:cNvSpPr txBox="1"/>
          <p:nvPr>
            <p:ph idx="4294967295" type="subTitle"/>
          </p:nvPr>
        </p:nvSpPr>
        <p:spPr>
          <a:xfrm>
            <a:off x="143050" y="187425"/>
            <a:ext cx="3261600" cy="6891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Slide 7</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